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3"/>
  </p:notesMasterIdLst>
  <p:sldIdLst>
    <p:sldId id="1137" r:id="rId3"/>
    <p:sldId id="1138" r:id="rId4"/>
    <p:sldId id="280" r:id="rId5"/>
    <p:sldId id="324" r:id="rId6"/>
    <p:sldId id="282" r:id="rId7"/>
    <p:sldId id="262" r:id="rId8"/>
    <p:sldId id="1139" r:id="rId9"/>
    <p:sldId id="326" r:id="rId10"/>
    <p:sldId id="327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9"/>
    <p:restoredTop sz="94694"/>
  </p:normalViewPr>
  <p:slideViewPr>
    <p:cSldViewPr snapToGrid="0" snapToObjects="1">
      <p:cViewPr varScale="1">
        <p:scale>
          <a:sx n="131" d="100"/>
          <a:sy n="131" d="100"/>
        </p:scale>
        <p:origin x="184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00E6-6A50-6440-B858-2BD86E91C86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A67D-2F71-2245-9620-553A6F75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4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6a600c547_0_4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6a600c547_0_4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2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6a600c547_0_4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6a600c547_0_4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64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56a600c547_0_4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56a600c547_0_4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83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ceba277f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4ceba277f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55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617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BDD-EFD1-F249-A455-7DDD5F3E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BC94-0411-CD40-B096-21284163F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5000-799A-2546-AD20-D7701F79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1815-EE23-1F4A-9390-F05A6E5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B06C-2CFC-7243-B871-6007528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97B-872D-F642-9EE4-F4A2637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082ED-0AD5-CD49-B7C8-7F7EE1A8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7332-5DCC-AC45-A952-C626DD5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FE74E-8351-194C-A69D-C5D8759F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C31-CBD7-8F46-B74C-4ACCF8B4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FC027-4E1B-7F41-BCFD-28F8BC343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BF64D-33B5-2044-B063-88A1F685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03E8-5371-524D-B452-957B184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7033-4999-ED4F-82CE-E9EFEBD8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2F21-E9C7-CE48-8431-5AD4FCE2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0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8" y="716934"/>
            <a:ext cx="4372779" cy="399937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6" y="1410789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4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6" y="3726495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6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7BEC7-4B7C-4344-A22A-6080EA5BC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47851" y="3485631"/>
            <a:ext cx="9784315" cy="1010448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rgbClr val="282C32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47852" y="1778267"/>
            <a:ext cx="9784316" cy="1289625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800" b="0" i="0" u="none" spc="-140" baseline="0" dirty="0">
                <a:solidFill>
                  <a:schemeClr val="tx1"/>
                </a:solidFill>
                <a:effectLst/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47851" y="3322546"/>
            <a:ext cx="8035728" cy="0"/>
          </a:xfrm>
          <a:prstGeom prst="line">
            <a:avLst/>
          </a:prstGeom>
          <a:ln w="31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66B3-06A1-A04F-82F0-1365607F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9B67-1FFE-FF4F-B8C0-E1FECC74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E435-C8D9-F245-8D2A-3B45BAA5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1EC1-9740-9C40-AF6A-6C88D7C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20D6-DF98-3E44-872F-203D0556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9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A4DB-2E00-BF42-9B1E-BD5C288C0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E005-4AB7-C04E-88A5-A77AE04DA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7931"/>
          <a:stretch/>
        </p:blipFill>
        <p:spPr>
          <a:xfrm>
            <a:off x="-1" y="5871700"/>
            <a:ext cx="12192000" cy="9863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570620" y="1030559"/>
            <a:ext cx="4049280" cy="4760913"/>
          </a:xfrm>
        </p:spPr>
        <p:txBody>
          <a:bodyPr anchor="ctr">
            <a:normAutofit/>
          </a:bodyPr>
          <a:lstStyle>
            <a:lvl1pPr marL="0" indent="0" algn="ctr">
              <a:buFont typeface="Wingdings" charset="2"/>
              <a:buNone/>
              <a:tabLst/>
              <a:defRPr sz="4000">
                <a:solidFill>
                  <a:srgbClr val="282C3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15525" y="1030559"/>
            <a:ext cx="0" cy="4760913"/>
          </a:xfrm>
          <a:prstGeom prst="line">
            <a:avLst/>
          </a:prstGeom>
          <a:ln>
            <a:solidFill>
              <a:srgbClr val="2C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 userDrawn="1">
            <p:ph sz="quarter" idx="12"/>
          </p:nvPr>
        </p:nvSpPr>
        <p:spPr>
          <a:xfrm>
            <a:off x="4997968" y="1030288"/>
            <a:ext cx="6613525" cy="4760912"/>
          </a:xfrm>
        </p:spPr>
        <p:txBody>
          <a:bodyPr anchor="ctr">
            <a:normAutofit/>
          </a:bodyPr>
          <a:lstStyle>
            <a:lvl1pPr marL="349250" indent="-349250">
              <a:tabLst/>
              <a:defRPr sz="2400">
                <a:solidFill>
                  <a:srgbClr val="282C32"/>
                </a:solidFill>
              </a:defRPr>
            </a:lvl1pPr>
            <a:lvl2pPr>
              <a:defRPr sz="2000">
                <a:solidFill>
                  <a:srgbClr val="282C32"/>
                </a:solidFill>
              </a:defRPr>
            </a:lvl2pPr>
            <a:lvl3pPr>
              <a:defRPr sz="1800">
                <a:solidFill>
                  <a:srgbClr val="282C32"/>
                </a:solidFill>
              </a:defRPr>
            </a:lvl3pPr>
            <a:lvl4pPr>
              <a:defRPr sz="1600">
                <a:solidFill>
                  <a:srgbClr val="282C32"/>
                </a:solidFill>
              </a:defRPr>
            </a:lvl4pPr>
            <a:lvl5pPr>
              <a:defRPr sz="1600">
                <a:solidFill>
                  <a:srgbClr val="282C3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8B3D6D-E07E-D74A-8F51-FEB4190F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207"/>
          <a:stretch/>
        </p:blipFill>
        <p:spPr>
          <a:xfrm>
            <a:off x="9450840" y="0"/>
            <a:ext cx="274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78EC3-6184-8A40-8B90-7BE8858D3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1028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7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0ED2-254C-2245-A2FA-3D8368E7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6645B-39A1-0042-A9CA-65B9F01D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8D82-AB38-104E-B309-04A4004A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3101-0F1C-1047-8283-45B354FC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9DB2-88DC-B14B-BC30-68962CBB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EE05-6014-B94A-A211-068F6F48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A082-026F-B94D-BCA4-7DE55C43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1FDB4-BE87-9D4E-837E-AE6ECD92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9CC2-4EBA-C042-8046-56B98BF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1F7-79EB-2741-B047-BDF77B9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6BC88-5995-664F-90D6-69108F8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2E7B-91D5-7548-873A-EA52DBEB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190F-BC4F-964B-9E36-FED0C34F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3A4D-EF6E-0C40-81B7-A7C4BFFAD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51F37-03F2-884D-AD0B-690C0149A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A8199-77B1-1648-A88B-C5C08514C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0199A-F4DB-4F40-9AE8-A0DEA783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6EA10-94CD-BB4F-9890-EFED904C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F1192-EE8F-3647-B9A7-7083C9DC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824C-97D1-BB47-A621-B226A104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9150A-C7DF-3546-AF85-824A705F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13C1-95B8-754D-B907-0E62D5AA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26B0-8033-384F-AA2B-55DA4546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FDB39-225C-1C46-8EBE-BD9893E4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551DC-DC11-8747-BC86-9D62F55D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C9F1-DCE3-0D42-9C9A-3F4C4749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1C3-B128-1746-ACCF-255D95BD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DCE-8F44-E042-B566-62CCF6AA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6EE9-1929-FC44-BD8B-0AE85EBC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FD441-7A83-8C43-9489-1B264C01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D2B7-02DB-EA49-8DE9-54615860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A028-22FB-3F40-BF59-42045AE6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A1A9-D519-5E4C-8E8C-1A97EE97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1DA113-20B2-9C4A-AB00-014C6478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DC0C6-DCBA-EA4C-A84B-E23682CB4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276A4-5B25-474E-921B-A76ED92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7C4A-C23E-0247-B2BB-6C083F1F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D511-A7DE-B440-B29D-AA1037A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A0119-DDB2-DB41-A6E2-D434FE5A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0F68-65B5-E145-9319-9AF9098C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4AD4-68C0-724F-955A-E8F02D45E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FD10-C508-684D-A497-253216A68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6CB4-0DE3-8A48-B892-3EA4B173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002BF5-4260-D648-961C-3762DD2E6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05550"/>
            <a:ext cx="12192000" cy="552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42" y="239058"/>
            <a:ext cx="11122460" cy="107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41" y="1436741"/>
            <a:ext cx="11122461" cy="469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939" y="6519320"/>
            <a:ext cx="3020122" cy="2092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© 2019 InfluxData. All rights reserved.</a:t>
            </a:r>
            <a:r>
              <a:rPr lang="en-US" sz="900" b="0" i="0" kern="1200" baseline="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 </a:t>
            </a:r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1933" y="6519320"/>
            <a:ext cx="1265970" cy="1992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A86F24-19EF-7741-955D-D24726FB20C9}" type="slidenum">
              <a:rPr lang="en-US" sz="900" smtClean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  <a:p>
            <a:pPr algn="r"/>
            <a:endParaRPr lang="en-US" sz="900" b="0" i="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30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2C2C38"/>
          </a:solidFill>
          <a:latin typeface="Rubik Medium" pitchFamily="2" charset="-79"/>
          <a:ea typeface="Helvetica Neue" charset="0"/>
          <a:cs typeface="Rubik Medium" pitchFamily="2" charset="-79"/>
        </a:defRPr>
      </a:lvl1pPr>
    </p:titleStyle>
    <p:bodyStyle>
      <a:lvl1pPr marL="346075" indent="-346075" algn="l" defTabSz="914400" rtl="0" eaLnBrk="1" latinLnBrk="0" hangingPunct="1">
        <a:lnSpc>
          <a:spcPct val="100000"/>
        </a:lnSpc>
        <a:spcBef>
          <a:spcPts val="1000"/>
        </a:spcBef>
        <a:buClrTx/>
        <a:buSzPct val="100000"/>
        <a:buFont typeface="Arial" charset="0"/>
        <a:buChar char="•"/>
        <a:tabLst/>
        <a:defRPr sz="2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Tx/>
        <a:buFont typeface="Helvetica" charset="-52"/>
        <a:buChar char="–"/>
        <a:tabLst/>
        <a:defRPr sz="24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Arial" charset="0"/>
        <a:buChar char="•"/>
        <a:tabLst/>
        <a:defRPr sz="20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LucidaGrande" charset="0"/>
        <a:buChar char="▫︎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.AppleSystemUIFont" charset="-120"/>
        <a:buChar char="-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44CE45-509E-F649-90A4-98FCBA6E2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lvl="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InfluxDB 2.0</a:t>
            </a:r>
          </a:p>
        </p:txBody>
      </p:sp>
    </p:spTree>
    <p:extLst>
      <p:ext uri="{BB962C8B-B14F-4D97-AF65-F5344CB8AC3E}">
        <p14:creationId xmlns:p14="http://schemas.microsoft.com/office/powerpoint/2010/main" val="599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InfluxDB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6"/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it-IT" sz="2800" dirty="0"/>
              <a:t>Platform </a:t>
            </a:r>
            <a:r>
              <a:rPr lang="it-IT" sz="2800" dirty="0" err="1"/>
              <a:t>Strategy</a:t>
            </a:r>
            <a:r>
              <a:rPr lang="it-IT" sz="2800" dirty="0"/>
              <a:t>: </a:t>
            </a:r>
          </a:p>
          <a:p>
            <a:pPr lvl="0"/>
            <a:r>
              <a:rPr lang="it-IT" sz="2800" dirty="0"/>
              <a:t>Be The Platform of </a:t>
            </a:r>
            <a:r>
              <a:rPr lang="it-IT" sz="2800" dirty="0" err="1"/>
              <a:t>Choice</a:t>
            </a:r>
            <a:r>
              <a:rPr lang="it-IT" sz="2800" dirty="0"/>
              <a:t> for </a:t>
            </a:r>
            <a:r>
              <a:rPr lang="it-IT" sz="2800" dirty="0" err="1"/>
              <a:t>All</a:t>
            </a:r>
            <a:r>
              <a:rPr lang="it-IT" sz="2800" dirty="0"/>
              <a:t> </a:t>
            </a:r>
            <a:r>
              <a:rPr lang="it-IT" sz="2800" dirty="0" err="1"/>
              <a:t>Metrics</a:t>
            </a:r>
            <a:r>
              <a:rPr lang="it-IT" sz="2800" dirty="0"/>
              <a:t> and </a:t>
            </a:r>
            <a:r>
              <a:rPr lang="it-IT" sz="2800" dirty="0" err="1"/>
              <a:t>Event</a:t>
            </a:r>
            <a:r>
              <a:rPr lang="it-IT" sz="2800" dirty="0"/>
              <a:t> </a:t>
            </a:r>
            <a:r>
              <a:rPr lang="it-IT" sz="2800" dirty="0" err="1"/>
              <a:t>Workloads</a:t>
            </a:r>
            <a:endParaRPr lang="it-IT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1A996D-8F9B-8F46-BA72-5CC26F6BF1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70" name="Google Shape;1770;p246"/>
          <p:cNvSpPr/>
          <p:nvPr/>
        </p:nvSpPr>
        <p:spPr>
          <a:xfrm>
            <a:off x="0" y="1687475"/>
            <a:ext cx="12192000" cy="476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63500" dir="5400000" algn="t" rotWithShape="0">
              <a:srgbClr val="000000">
                <a:alpha val="1176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1" name="Google Shape;1771;p246"/>
          <p:cNvPicPr preferRelativeResize="0"/>
          <p:nvPr/>
        </p:nvPicPr>
        <p:blipFill rotWithShape="1">
          <a:blip r:embed="rId3">
            <a:alphaModFix/>
          </a:blip>
          <a:srcRect t="3122" b="3094"/>
          <a:stretch/>
        </p:blipFill>
        <p:spPr>
          <a:xfrm>
            <a:off x="0" y="1687475"/>
            <a:ext cx="12192000" cy="47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6"/>
          <p:cNvPicPr preferRelativeResize="0"/>
          <p:nvPr/>
        </p:nvPicPr>
        <p:blipFill rotWithShape="1">
          <a:blip r:embed="rId4">
            <a:alphaModFix/>
          </a:blip>
          <a:srcRect r="32867"/>
          <a:stretch/>
        </p:blipFill>
        <p:spPr>
          <a:xfrm flipH="1">
            <a:off x="7949192" y="2278829"/>
            <a:ext cx="5204424" cy="35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6"/>
          <p:cNvPicPr preferRelativeResize="0"/>
          <p:nvPr/>
        </p:nvPicPr>
        <p:blipFill rotWithShape="1">
          <a:blip r:embed="rId4">
            <a:alphaModFix/>
          </a:blip>
          <a:srcRect r="32867"/>
          <a:stretch/>
        </p:blipFill>
        <p:spPr>
          <a:xfrm>
            <a:off x="-1191095" y="2241208"/>
            <a:ext cx="5204424" cy="35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1733733"/>
            <a:ext cx="4697467" cy="469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600" y="1733733"/>
            <a:ext cx="4697467" cy="4697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246"/>
          <p:cNvGrpSpPr/>
          <p:nvPr/>
        </p:nvGrpSpPr>
        <p:grpSpPr>
          <a:xfrm>
            <a:off x="4758258" y="2722199"/>
            <a:ext cx="2585177" cy="2672019"/>
            <a:chOff x="5060223" y="2713719"/>
            <a:chExt cx="2079900" cy="2149768"/>
          </a:xfrm>
        </p:grpSpPr>
        <p:sp>
          <p:nvSpPr>
            <p:cNvPr id="1777" name="Google Shape;1777;p246"/>
            <p:cNvSpPr txBox="1"/>
            <p:nvPr/>
          </p:nvSpPr>
          <p:spPr>
            <a:xfrm>
              <a:off x="5060223" y="4036987"/>
              <a:ext cx="20799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Common Metrics </a:t>
              </a:r>
              <a:br>
                <a:rPr lang="en" sz="20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20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and Events Platform</a:t>
              </a:r>
              <a:endParaRPr sz="1467"/>
            </a:p>
          </p:txBody>
        </p:sp>
        <p:pic>
          <p:nvPicPr>
            <p:cNvPr id="1778" name="Google Shape;1778;p2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54806" y="2713719"/>
              <a:ext cx="1293392" cy="130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9" name="Google Shape;1779;p2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8997698" y="1681566"/>
            <a:ext cx="3212073" cy="476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8999401" y="1681566"/>
            <a:ext cx="3210369" cy="476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2191" y="1681566"/>
            <a:ext cx="3212073" cy="476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2191" y="1681566"/>
            <a:ext cx="3210369" cy="476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246"/>
          <p:cNvSpPr txBox="1"/>
          <p:nvPr/>
        </p:nvSpPr>
        <p:spPr>
          <a:xfrm>
            <a:off x="9343399" y="4526784"/>
            <a:ext cx="2803600" cy="1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Application, Custom Logs &amp; Traces</a:t>
            </a:r>
            <a:endParaRPr sz="1467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4" name="Google Shape;1784;p246"/>
          <p:cNvSpPr txBox="1"/>
          <p:nvPr/>
        </p:nvSpPr>
        <p:spPr>
          <a:xfrm>
            <a:off x="9395093" y="2835112"/>
            <a:ext cx="27004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 sz="1467" dirty="0"/>
          </a:p>
          <a:p>
            <a:pPr algn="ctr"/>
            <a:r>
              <a:rPr lang="en" sz="2400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sz="1467" dirty="0"/>
          </a:p>
        </p:txBody>
      </p:sp>
      <p:sp>
        <p:nvSpPr>
          <p:cNvPr id="1785" name="Google Shape;1785;p246"/>
          <p:cNvSpPr txBox="1"/>
          <p:nvPr/>
        </p:nvSpPr>
        <p:spPr>
          <a:xfrm>
            <a:off x="266783" y="4526784"/>
            <a:ext cx="2106400" cy="1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 </a:t>
            </a:r>
            <a:endParaRPr sz="1467"/>
          </a:p>
          <a:p>
            <a:pPr algn="ctr"/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Application Metrics</a:t>
            </a:r>
            <a:endParaRPr sz="1467"/>
          </a:p>
        </p:txBody>
      </p:sp>
      <p:sp>
        <p:nvSpPr>
          <p:cNvPr id="1786" name="Google Shape;1786;p246"/>
          <p:cNvSpPr txBox="1"/>
          <p:nvPr/>
        </p:nvSpPr>
        <p:spPr>
          <a:xfrm>
            <a:off x="627164" y="2399507"/>
            <a:ext cx="1385600" cy="1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IoT Sensor</a:t>
            </a:r>
            <a:endParaRPr sz="1467"/>
          </a:p>
          <a:p>
            <a:pPr algn="ctr"/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sz="1467"/>
          </a:p>
        </p:txBody>
      </p:sp>
      <p:cxnSp>
        <p:nvCxnSpPr>
          <p:cNvPr id="1787" name="Google Shape;1787;p246"/>
          <p:cNvCxnSpPr>
            <a:cxnSpLocks/>
          </p:cNvCxnSpPr>
          <p:nvPr/>
        </p:nvCxnSpPr>
        <p:spPr>
          <a:xfrm>
            <a:off x="7573109" y="4063309"/>
            <a:ext cx="425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88" name="Google Shape;1788;p246"/>
          <p:cNvCxnSpPr/>
          <p:nvPr/>
        </p:nvCxnSpPr>
        <p:spPr>
          <a:xfrm>
            <a:off x="385763" y="4063309"/>
            <a:ext cx="18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3999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4202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47 -0.00185 L -0.32882 -0.000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7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 dirty="0" err="1"/>
              <a:t>InfluxData</a:t>
            </a:r>
            <a:r>
              <a:rPr lang="it-IT" dirty="0"/>
              <a:t> Platform </a:t>
            </a:r>
            <a:r>
              <a:rPr lang="it-IT" dirty="0" err="1"/>
              <a:t>Features</a:t>
            </a:r>
            <a:endParaRPr lang="it-I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DA6C93-7B60-6A4D-812F-C414ABDF67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70" name="Google Shape;1770;p246"/>
          <p:cNvSpPr/>
          <p:nvPr/>
        </p:nvSpPr>
        <p:spPr>
          <a:xfrm>
            <a:off x="0" y="1687475"/>
            <a:ext cx="12192000" cy="476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63500" dir="5400000" algn="t" rotWithShape="0">
              <a:srgbClr val="000000">
                <a:alpha val="1176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1" name="Google Shape;1771;p246"/>
          <p:cNvPicPr preferRelativeResize="0"/>
          <p:nvPr/>
        </p:nvPicPr>
        <p:blipFill rotWithShape="1">
          <a:blip r:embed="rId3">
            <a:alphaModFix/>
          </a:blip>
          <a:srcRect t="3122" b="3094"/>
          <a:stretch/>
        </p:blipFill>
        <p:spPr>
          <a:xfrm>
            <a:off x="0" y="1687475"/>
            <a:ext cx="12192000" cy="47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733733"/>
            <a:ext cx="4697467" cy="469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1733733"/>
            <a:ext cx="4697467" cy="4697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246"/>
          <p:cNvGrpSpPr/>
          <p:nvPr/>
        </p:nvGrpSpPr>
        <p:grpSpPr>
          <a:xfrm>
            <a:off x="4758258" y="2722199"/>
            <a:ext cx="2585177" cy="2672019"/>
            <a:chOff x="5060223" y="2713719"/>
            <a:chExt cx="2079900" cy="2149768"/>
          </a:xfrm>
        </p:grpSpPr>
        <p:sp>
          <p:nvSpPr>
            <p:cNvPr id="1777" name="Google Shape;1777;p246"/>
            <p:cNvSpPr txBox="1"/>
            <p:nvPr/>
          </p:nvSpPr>
          <p:spPr>
            <a:xfrm>
              <a:off x="5060223" y="4036987"/>
              <a:ext cx="20799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Common Metrics </a:t>
              </a:r>
              <a:br>
                <a:rPr lang="en" sz="20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" sz="20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and Events Platform</a:t>
              </a:r>
              <a:endParaRPr sz="1467"/>
            </a:p>
          </p:txBody>
        </p:sp>
        <p:pic>
          <p:nvPicPr>
            <p:cNvPr id="1778" name="Google Shape;1778;p2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4806" y="2713719"/>
              <a:ext cx="1293392" cy="1308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oogle Shape;1796;p247">
            <a:extLst>
              <a:ext uri="{FF2B5EF4-FFF2-40B4-BE49-F238E27FC236}">
                <a16:creationId xmlns:a16="http://schemas.microsoft.com/office/drawing/2014/main" id="{D6E1B181-C110-E847-B5B6-C4C3CF041A34}"/>
              </a:ext>
            </a:extLst>
          </p:cNvPr>
          <p:cNvGrpSpPr/>
          <p:nvPr/>
        </p:nvGrpSpPr>
        <p:grpSpPr>
          <a:xfrm>
            <a:off x="144017" y="1795656"/>
            <a:ext cx="3357600" cy="461665"/>
            <a:chOff x="400050" y="1357310"/>
            <a:chExt cx="3357600" cy="461665"/>
          </a:xfrm>
        </p:grpSpPr>
        <p:sp>
          <p:nvSpPr>
            <p:cNvPr id="24" name="Google Shape;1797;p247">
              <a:extLst>
                <a:ext uri="{FF2B5EF4-FFF2-40B4-BE49-F238E27FC236}">
                  <a16:creationId xmlns:a16="http://schemas.microsoft.com/office/drawing/2014/main" id="{42F3BC68-5575-0344-869B-387AD1F975F2}"/>
                </a:ext>
              </a:extLst>
            </p:cNvPr>
            <p:cNvSpPr txBox="1"/>
            <p:nvPr/>
          </p:nvSpPr>
          <p:spPr>
            <a:xfrm>
              <a:off x="1128121" y="1357310"/>
              <a:ext cx="18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rgbClr val="234B7C"/>
                  </a:solidFill>
                  <a:latin typeface="Rubik"/>
                  <a:ea typeface="Rubik"/>
                  <a:cs typeface="Rubik"/>
                  <a:sym typeface="Rubik"/>
                </a:rPr>
                <a:t>INSTRUMENT</a:t>
              </a:r>
              <a:endParaRPr sz="1467" dirty="0"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25" name="Google Shape;1798;p247">
              <a:extLst>
                <a:ext uri="{FF2B5EF4-FFF2-40B4-BE49-F238E27FC236}">
                  <a16:creationId xmlns:a16="http://schemas.microsoft.com/office/drawing/2014/main" id="{C9541811-4B10-184D-87EC-D6FCD49BA51A}"/>
                </a:ext>
              </a:extLst>
            </p:cNvPr>
            <p:cNvCxnSpPr/>
            <p:nvPr/>
          </p:nvCxnSpPr>
          <p:spPr>
            <a:xfrm>
              <a:off x="400050" y="1818975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Google Shape;1802;p247">
            <a:extLst>
              <a:ext uri="{FF2B5EF4-FFF2-40B4-BE49-F238E27FC236}">
                <a16:creationId xmlns:a16="http://schemas.microsoft.com/office/drawing/2014/main" id="{A83F0A38-4999-894A-A016-33822753BEB7}"/>
              </a:ext>
            </a:extLst>
          </p:cNvPr>
          <p:cNvGrpSpPr/>
          <p:nvPr/>
        </p:nvGrpSpPr>
        <p:grpSpPr>
          <a:xfrm>
            <a:off x="144017" y="4425244"/>
            <a:ext cx="3357600" cy="475952"/>
            <a:chOff x="400050" y="3786187"/>
            <a:chExt cx="3357600" cy="475952"/>
          </a:xfrm>
        </p:grpSpPr>
        <p:sp>
          <p:nvSpPr>
            <p:cNvPr id="27" name="Google Shape;1803;p247">
              <a:extLst>
                <a:ext uri="{FF2B5EF4-FFF2-40B4-BE49-F238E27FC236}">
                  <a16:creationId xmlns:a16="http://schemas.microsoft.com/office/drawing/2014/main" id="{19DF506F-365E-6048-AD2A-374486E81B21}"/>
                </a:ext>
              </a:extLst>
            </p:cNvPr>
            <p:cNvSpPr txBox="1"/>
            <p:nvPr/>
          </p:nvSpPr>
          <p:spPr>
            <a:xfrm>
              <a:off x="1268960" y="3786187"/>
              <a:ext cx="161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000" b="1">
                  <a:solidFill>
                    <a:srgbClr val="234B7C"/>
                  </a:solidFill>
                  <a:latin typeface="Rubik"/>
                  <a:ea typeface="Rubik"/>
                  <a:cs typeface="Rubik"/>
                  <a:sym typeface="Rubik"/>
                </a:rPr>
                <a:t>AUTOMATE</a:t>
              </a:r>
              <a:endParaRPr sz="1467"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28" name="Google Shape;1804;p247">
              <a:extLst>
                <a:ext uri="{FF2B5EF4-FFF2-40B4-BE49-F238E27FC236}">
                  <a16:creationId xmlns:a16="http://schemas.microsoft.com/office/drawing/2014/main" id="{8CD64F0E-EC76-5942-BBAE-8DB0C93A4CED}"/>
                </a:ext>
              </a:extLst>
            </p:cNvPr>
            <p:cNvCxnSpPr/>
            <p:nvPr/>
          </p:nvCxnSpPr>
          <p:spPr>
            <a:xfrm>
              <a:off x="400050" y="4262139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" name="Google Shape;1808;p247">
            <a:extLst>
              <a:ext uri="{FF2B5EF4-FFF2-40B4-BE49-F238E27FC236}">
                <a16:creationId xmlns:a16="http://schemas.microsoft.com/office/drawing/2014/main" id="{0EB980B8-8F87-A647-BA82-E1A4FB41AB71}"/>
              </a:ext>
            </a:extLst>
          </p:cNvPr>
          <p:cNvSpPr txBox="1"/>
          <p:nvPr/>
        </p:nvSpPr>
        <p:spPr>
          <a:xfrm>
            <a:off x="251671" y="2386639"/>
            <a:ext cx="33428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Quickly ingest data from everywhere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Efficiently store (Compress) the data </a:t>
            </a:r>
            <a:b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at scale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" name="Google Shape;1810;p247">
            <a:extLst>
              <a:ext uri="{FF2B5EF4-FFF2-40B4-BE49-F238E27FC236}">
                <a16:creationId xmlns:a16="http://schemas.microsoft.com/office/drawing/2014/main" id="{40C260A5-38DA-8342-8B14-E6ED551A2B91}"/>
              </a:ext>
            </a:extLst>
          </p:cNvPr>
          <p:cNvSpPr txBox="1"/>
          <p:nvPr/>
        </p:nvSpPr>
        <p:spPr>
          <a:xfrm>
            <a:off x="251671" y="5044800"/>
            <a:ext cx="33428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Provide automation and control functions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Evict and down-sample data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1" name="Google Shape;1799;p247">
            <a:extLst>
              <a:ext uri="{FF2B5EF4-FFF2-40B4-BE49-F238E27FC236}">
                <a16:creationId xmlns:a16="http://schemas.microsoft.com/office/drawing/2014/main" id="{C82EA4C8-57F8-9A4A-A225-F1D3F4B31017}"/>
              </a:ext>
            </a:extLst>
          </p:cNvPr>
          <p:cNvGrpSpPr/>
          <p:nvPr/>
        </p:nvGrpSpPr>
        <p:grpSpPr>
          <a:xfrm>
            <a:off x="8599792" y="1745584"/>
            <a:ext cx="3357600" cy="461665"/>
            <a:chOff x="8372475" y="1357310"/>
            <a:chExt cx="3357600" cy="461665"/>
          </a:xfrm>
        </p:grpSpPr>
        <p:sp>
          <p:nvSpPr>
            <p:cNvPr id="32" name="Google Shape;1800;p247">
              <a:extLst>
                <a:ext uri="{FF2B5EF4-FFF2-40B4-BE49-F238E27FC236}">
                  <a16:creationId xmlns:a16="http://schemas.microsoft.com/office/drawing/2014/main" id="{78F14EF4-45E3-0F46-912F-B539F174E06F}"/>
                </a:ext>
              </a:extLst>
            </p:cNvPr>
            <p:cNvSpPr txBox="1"/>
            <p:nvPr/>
          </p:nvSpPr>
          <p:spPr>
            <a:xfrm>
              <a:off x="9253218" y="1357310"/>
              <a:ext cx="140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rgbClr val="234B7C"/>
                  </a:solidFill>
                  <a:latin typeface="Rubik"/>
                  <a:ea typeface="Rubik"/>
                  <a:cs typeface="Rubik"/>
                  <a:sym typeface="Rubik"/>
                </a:rPr>
                <a:t>OBSERVE</a:t>
              </a:r>
              <a:endParaRPr sz="1467" dirty="0"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33" name="Google Shape;1801;p247">
              <a:extLst>
                <a:ext uri="{FF2B5EF4-FFF2-40B4-BE49-F238E27FC236}">
                  <a16:creationId xmlns:a16="http://schemas.microsoft.com/office/drawing/2014/main" id="{E6C9C28F-8B27-9949-91A2-A5D8DD672C9E}"/>
                </a:ext>
              </a:extLst>
            </p:cNvPr>
            <p:cNvCxnSpPr/>
            <p:nvPr/>
          </p:nvCxnSpPr>
          <p:spPr>
            <a:xfrm>
              <a:off x="8372475" y="1818975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" name="Google Shape;1805;p247">
            <a:extLst>
              <a:ext uri="{FF2B5EF4-FFF2-40B4-BE49-F238E27FC236}">
                <a16:creationId xmlns:a16="http://schemas.microsoft.com/office/drawing/2014/main" id="{1299A27C-2D91-0242-8C97-658DB2CEE792}"/>
              </a:ext>
            </a:extLst>
          </p:cNvPr>
          <p:cNvGrpSpPr/>
          <p:nvPr/>
        </p:nvGrpSpPr>
        <p:grpSpPr>
          <a:xfrm>
            <a:off x="8599792" y="4363779"/>
            <a:ext cx="3357600" cy="475952"/>
            <a:chOff x="8372475" y="3786187"/>
            <a:chExt cx="3357600" cy="475952"/>
          </a:xfrm>
        </p:grpSpPr>
        <p:sp>
          <p:nvSpPr>
            <p:cNvPr id="35" name="Google Shape;1806;p247">
              <a:extLst>
                <a:ext uri="{FF2B5EF4-FFF2-40B4-BE49-F238E27FC236}">
                  <a16:creationId xmlns:a16="http://schemas.microsoft.com/office/drawing/2014/main" id="{68C3019E-5A2E-2845-92E4-8D4E11526DD2}"/>
                </a:ext>
              </a:extLst>
            </p:cNvPr>
            <p:cNvSpPr txBox="1"/>
            <p:nvPr/>
          </p:nvSpPr>
          <p:spPr>
            <a:xfrm>
              <a:off x="9428843" y="3786187"/>
              <a:ext cx="105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000" b="1">
                  <a:solidFill>
                    <a:srgbClr val="234B7C"/>
                  </a:solidFill>
                  <a:latin typeface="Rubik"/>
                  <a:ea typeface="Rubik"/>
                  <a:cs typeface="Rubik"/>
                  <a:sym typeface="Rubik"/>
                </a:rPr>
                <a:t>LEARN</a:t>
              </a:r>
              <a:endParaRPr sz="1467"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36" name="Google Shape;1807;p247">
              <a:extLst>
                <a:ext uri="{FF2B5EF4-FFF2-40B4-BE49-F238E27FC236}">
                  <a16:creationId xmlns:a16="http://schemas.microsoft.com/office/drawing/2014/main" id="{90186F07-7C99-9D4A-A499-EE8B61406078}"/>
                </a:ext>
              </a:extLst>
            </p:cNvPr>
            <p:cNvCxnSpPr/>
            <p:nvPr/>
          </p:nvCxnSpPr>
          <p:spPr>
            <a:xfrm>
              <a:off x="8372475" y="4262139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" name="Google Shape;1809;p247">
            <a:extLst>
              <a:ext uri="{FF2B5EF4-FFF2-40B4-BE49-F238E27FC236}">
                <a16:creationId xmlns:a16="http://schemas.microsoft.com/office/drawing/2014/main" id="{998BF835-79E6-F94C-97D6-BBF7CE6D67F2}"/>
              </a:ext>
            </a:extLst>
          </p:cNvPr>
          <p:cNvSpPr txBox="1"/>
          <p:nvPr/>
        </p:nvSpPr>
        <p:spPr>
          <a:xfrm>
            <a:off x="8700620" y="2336567"/>
            <a:ext cx="3263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Support real-time query, analysis and visualization of large data sets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Provide time-based functions for “change over time”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" name="Google Shape;1811;p247">
            <a:extLst>
              <a:ext uri="{FF2B5EF4-FFF2-40B4-BE49-F238E27FC236}">
                <a16:creationId xmlns:a16="http://schemas.microsoft.com/office/drawing/2014/main" id="{767606FF-6465-4D45-A28A-0DFD5C429FD6}"/>
              </a:ext>
            </a:extLst>
          </p:cNvPr>
          <p:cNvSpPr txBox="1"/>
          <p:nvPr/>
        </p:nvSpPr>
        <p:spPr>
          <a:xfrm>
            <a:off x="8700620" y="4983335"/>
            <a:ext cx="3554509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Enable machine learning and anomaly detection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  <a:p>
            <a:pPr marL="237061" indent="-237061"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sz="19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Provide streaming analytics for data in motion</a:t>
            </a:r>
            <a:endParaRPr sz="1900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1646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InfluxData Products and Offerings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10623-6560-504B-9BFE-A632CB7622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28" name="Google Shape;1828;p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908" y="1401373"/>
            <a:ext cx="10600545" cy="485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814" y="2296830"/>
            <a:ext cx="3078361" cy="3093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 rotWithShape="1">
          <a:blip r:embed="rId5">
            <a:alphaModFix/>
          </a:blip>
          <a:srcRect l="29418" t="13050" b="45976"/>
          <a:stretch/>
        </p:blipFill>
        <p:spPr>
          <a:xfrm>
            <a:off x="4152970" y="1883125"/>
            <a:ext cx="7481903" cy="199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5569" y="2296638"/>
            <a:ext cx="5767705" cy="120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 rotWithShape="1">
          <a:blip r:embed="rId7">
            <a:alphaModFix/>
          </a:blip>
          <a:srcRect l="29418" t="43062"/>
          <a:stretch/>
        </p:blipFill>
        <p:spPr>
          <a:xfrm>
            <a:off x="4152970" y="3500685"/>
            <a:ext cx="7481903" cy="276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5568" y="3876541"/>
            <a:ext cx="7287387" cy="2299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13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  <a:p>
            <a:r>
              <a:rPr lang="it-IT"/>
              <a:t>What’s New in InfluxDB 2.0</a:t>
            </a:r>
          </a:p>
          <a:p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9777C-3687-4F4C-9E76-FBD93FA66A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533" dirty="0"/>
              <a:t>The </a:t>
            </a:r>
            <a:r>
              <a:rPr lang="en-US" sz="2533" b="1" dirty="0"/>
              <a:t>UI</a:t>
            </a:r>
            <a:r>
              <a:rPr lang="en-US" sz="2533" dirty="0"/>
              <a:t> is very </a:t>
            </a:r>
            <a:r>
              <a:rPr lang="en-US" sz="2533" b="1" dirty="0"/>
              <a:t>different</a:t>
            </a:r>
          </a:p>
          <a:p>
            <a:pPr lvl="1"/>
            <a:r>
              <a:rPr lang="en-US" sz="2133" b="1" dirty="0"/>
              <a:t>Key feature</a:t>
            </a:r>
            <a:r>
              <a:rPr lang="en-US" sz="2133" dirty="0"/>
              <a:t> </a:t>
            </a:r>
          </a:p>
          <a:p>
            <a:pPr lvl="2"/>
            <a:r>
              <a:rPr lang="en-US" sz="1733" dirty="0"/>
              <a:t>From wizard to build out scripts in 1.x</a:t>
            </a:r>
          </a:p>
          <a:p>
            <a:pPr lvl="2"/>
            <a:r>
              <a:rPr lang="en-US" sz="1733" dirty="0"/>
              <a:t>To a </a:t>
            </a:r>
            <a:r>
              <a:rPr lang="en-US" sz="1733" b="1" dirty="0"/>
              <a:t>visual query builder </a:t>
            </a:r>
            <a:r>
              <a:rPr lang="en-US" sz="1733" dirty="0"/>
              <a:t>in 2.0.</a:t>
            </a:r>
          </a:p>
          <a:p>
            <a:pPr lvl="1"/>
            <a:r>
              <a:rPr lang="en-US" sz="2133" b="1" dirty="0"/>
              <a:t>Load data </a:t>
            </a:r>
            <a:r>
              <a:rPr lang="en-US" sz="2133" dirty="0"/>
              <a:t>from the UI</a:t>
            </a:r>
          </a:p>
          <a:p>
            <a:pPr lvl="1"/>
            <a:r>
              <a:rPr lang="en-US" sz="2133" dirty="0"/>
              <a:t>Download Telegraph configuration</a:t>
            </a:r>
          </a:p>
          <a:p>
            <a:pPr lvl="1"/>
            <a:r>
              <a:rPr lang="en-US" sz="2133" dirty="0"/>
              <a:t>Dedicated API layer </a:t>
            </a:r>
            <a:r>
              <a:rPr lang="en-US" sz="2133" dirty="0">
                <a:sym typeface="Wingdings" pitchFamily="2" charset="2"/>
              </a:rPr>
              <a:t>to serve </a:t>
            </a:r>
            <a:r>
              <a:rPr lang="en-US" sz="2133" dirty="0"/>
              <a:t>UI for all </a:t>
            </a:r>
            <a:r>
              <a:rPr lang="en-US" sz="2133" dirty="0" err="1"/>
              <a:t>deloyments</a:t>
            </a:r>
            <a:r>
              <a:rPr lang="en-US" sz="2133" dirty="0"/>
              <a:t> (OSS, Cloud, and Enterprise)</a:t>
            </a:r>
          </a:p>
          <a:p>
            <a:r>
              <a:rPr lang="en-US" sz="2533" b="1" dirty="0"/>
              <a:t>Tasks</a:t>
            </a:r>
            <a:r>
              <a:rPr lang="en-US" sz="2533" dirty="0"/>
              <a:t> are a brand new concept</a:t>
            </a:r>
          </a:p>
          <a:p>
            <a:pPr lvl="1"/>
            <a:r>
              <a:rPr lang="en-US" sz="2133" dirty="0"/>
              <a:t>Flux queries that can be scheduled</a:t>
            </a:r>
            <a:endParaRPr lang="en-US" sz="2533" dirty="0"/>
          </a:p>
          <a:p>
            <a:r>
              <a:rPr lang="en-US" sz="2533" b="1" dirty="0"/>
              <a:t>Tokens</a:t>
            </a:r>
          </a:p>
          <a:p>
            <a:pPr lvl="1"/>
            <a:r>
              <a:rPr lang="en-US" sz="2133" dirty="0"/>
              <a:t>secure third party systems to write or read data</a:t>
            </a:r>
            <a:endParaRPr lang="en-US" sz="2533" dirty="0"/>
          </a:p>
        </p:txBody>
      </p:sp>
    </p:spTree>
    <p:extLst>
      <p:ext uri="{BB962C8B-B14F-4D97-AF65-F5344CB8AC3E}">
        <p14:creationId xmlns:p14="http://schemas.microsoft.com/office/powerpoint/2010/main" val="16801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InfluxDB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2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1CC069-109D-6044-A2AE-90F7621B1C5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07347C-62E2-C241-8492-DD3AAD0D82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3672444" y="-1648373"/>
            <a:ext cx="5075717" cy="103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03E6E-94AF-3F4C-9A45-C63B93B69B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dirty="0"/>
              <a:t>You will be able to do it yourself by the end of this training!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941C01-C6F4-E843-9903-81EAC31E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4" y="1399823"/>
            <a:ext cx="11146897" cy="4129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5551CD8-7D4D-3544-A63E-2F2EE6A49733}"/>
              </a:ext>
            </a:extLst>
          </p:cNvPr>
          <p:cNvSpPr txBox="1">
            <a:spLocks/>
          </p:cNvSpPr>
          <p:nvPr/>
        </p:nvSpPr>
        <p:spPr>
          <a:xfrm>
            <a:off x="518720" y="5691865"/>
            <a:ext cx="9996879" cy="488802"/>
          </a:xfrm>
          <a:prstGeom prst="rect">
            <a:avLst/>
          </a:prstGeom>
        </p:spPr>
        <p:txBody>
          <a:bodyPr/>
          <a:lstStyle>
            <a:lvl1pPr marL="346075" indent="-3460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Char char="•"/>
              <a:tabLst/>
              <a:defRPr sz="2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buFont typeface="Arial" charset="0"/>
              <a:buNone/>
            </a:pPr>
            <a:r>
              <a:rPr lang="en-US"/>
              <a:t>You will be able to do it yourself by the end of this training!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t"/>
      <a:lstStyle>
        <a:defPPr algn="ctr">
          <a:defRPr dirty="0" err="1" smtClean="0">
            <a:solidFill>
              <a:srgbClr val="000000"/>
            </a:solidFill>
            <a:latin typeface="Helvetica Neue"/>
            <a:cs typeface="Courier New" panose="020703090202050204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>
        <a:spAutoFit/>
      </a:bodyPr>
      <a:lstStyle>
        <a:defPPr algn="l" defTabSz="914400" rtl="0" eaLnBrk="1" latinLnBrk="0" hangingPunct="1">
          <a:lnSpc>
            <a:spcPct val="100000"/>
          </a:lnSpc>
          <a:spcBef>
            <a:spcPts val="1000"/>
          </a:spcBef>
          <a:buClrTx/>
          <a:buSzPct val="100000"/>
          <a:tabLst/>
          <a:defRPr sz="2400" kern="1200" dirty="0" err="1" smtClean="0">
            <a:solidFill>
              <a:srgbClr val="2C2C38"/>
            </a:solidFill>
            <a:latin typeface="Rubik" pitchFamily="2" charset="-79"/>
            <a:ea typeface="Helvetica Neue" charset="0"/>
            <a:cs typeface="Rubik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Slides 1" id="{A18CD075-499E-6A42-B54F-2E09645037C7}" vid="{95D5B01B-A036-554D-B20A-B4CE2F5E12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228</Words>
  <Application>Microsoft Macintosh PowerPoint</Application>
  <PresentationFormat>Widescreen</PresentationFormat>
  <Paragraphs>49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Helvetica</vt:lpstr>
      <vt:lpstr>Helvetica Neue</vt:lpstr>
      <vt:lpstr>Helvetica Neue Light</vt:lpstr>
      <vt:lpstr>LucidaGrande</vt:lpstr>
      <vt:lpstr>Rubik</vt:lpstr>
      <vt:lpstr>Rubik Medium</vt:lpstr>
      <vt:lpstr>Wingdings</vt:lpstr>
      <vt:lpstr>Office Theme</vt:lpstr>
      <vt:lpstr>InfluxDays Template</vt:lpstr>
      <vt:lpstr>InfluxDB 2.0</vt:lpstr>
      <vt:lpstr>What is it? InfluxDB 2.0</vt:lpstr>
      <vt:lpstr>Platform Strategy:  Be The Platform of Choice for All Metrics and Event Workloads</vt:lpstr>
      <vt:lpstr>InfluxData Platform Features</vt:lpstr>
      <vt:lpstr>InfluxData Products and Offerings</vt:lpstr>
      <vt:lpstr> What’s New in InfluxDB 2.0 </vt:lpstr>
      <vt:lpstr>DEMO InfluxDB 2.0</vt:lpstr>
      <vt:lpstr>Scenario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Making</dc:title>
  <dc:creator>Chris Churilo</dc:creator>
  <cp:lastModifiedBy>Chris Churilo</cp:lastModifiedBy>
  <cp:revision>10</cp:revision>
  <dcterms:created xsi:type="dcterms:W3CDTF">2019-09-26T16:48:43Z</dcterms:created>
  <dcterms:modified xsi:type="dcterms:W3CDTF">2019-09-26T17:47:08Z</dcterms:modified>
</cp:coreProperties>
</file>